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6" r:id="rId2"/>
    <p:sldId id="287" r:id="rId3"/>
    <p:sldId id="314" r:id="rId4"/>
    <p:sldId id="313" r:id="rId5"/>
    <p:sldId id="281" r:id="rId6"/>
    <p:sldId id="288" r:id="rId7"/>
    <p:sldId id="291" r:id="rId8"/>
    <p:sldId id="296" r:id="rId9"/>
    <p:sldId id="284" r:id="rId10"/>
    <p:sldId id="311" r:id="rId11"/>
    <p:sldId id="297" r:id="rId12"/>
    <p:sldId id="298" r:id="rId13"/>
    <p:sldId id="283" r:id="rId14"/>
    <p:sldId id="317" r:id="rId15"/>
    <p:sldId id="286" r:id="rId16"/>
    <p:sldId id="301" r:id="rId17"/>
    <p:sldId id="315" r:id="rId18"/>
    <p:sldId id="316" r:id="rId19"/>
    <p:sldId id="318" r:id="rId20"/>
  </p:sldIdLst>
  <p:sldSz cx="9144000" cy="6858000" type="screen4x3"/>
  <p:notesSz cx="6669088"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438" autoAdjust="0"/>
  </p:normalViewPr>
  <p:slideViewPr>
    <p:cSldViewPr>
      <p:cViewPr varScale="1">
        <p:scale>
          <a:sx n="86" d="100"/>
          <a:sy n="86" d="100"/>
        </p:scale>
        <p:origin x="1354"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BA743895-7619-409B-8F23-1841F7E7020E}" type="datetimeFigureOut">
              <a:rPr lang="nl-NL" smtClean="0"/>
              <a:t>21-4-2020</a:t>
            </a:fld>
            <a:endParaRPr lang="nl-NL"/>
          </a:p>
        </p:txBody>
      </p:sp>
      <p:sp>
        <p:nvSpPr>
          <p:cNvPr id="4" name="Tijdelijke aanduiding voor voettekst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566FAC64-AE6D-47FE-9F82-63704C2D84C3}" type="slidenum">
              <a:rPr lang="nl-NL" smtClean="0"/>
              <a:t>‹nr.›</a:t>
            </a:fld>
            <a:endParaRPr lang="nl-NL"/>
          </a:p>
        </p:txBody>
      </p:sp>
    </p:spTree>
    <p:extLst>
      <p:ext uri="{BB962C8B-B14F-4D97-AF65-F5344CB8AC3E}">
        <p14:creationId xmlns:p14="http://schemas.microsoft.com/office/powerpoint/2010/main" val="553798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1"/>
            <a:ext cx="2889250" cy="496412"/>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778250" y="1"/>
            <a:ext cx="2889250" cy="496412"/>
          </a:xfrm>
          <a:prstGeom prst="rect">
            <a:avLst/>
          </a:prstGeom>
        </p:spPr>
        <p:txBody>
          <a:bodyPr vert="horz" lIns="91440" tIns="45720" rIns="91440" bIns="45720" rtlCol="0"/>
          <a:lstStyle>
            <a:lvl1pPr algn="r">
              <a:defRPr sz="1200"/>
            </a:lvl1pPr>
          </a:lstStyle>
          <a:p>
            <a:fld id="{3718EE87-0EFD-436B-8468-2D5B3D122E58}" type="datetimeFigureOut">
              <a:rPr lang="nl-NL" smtClean="0"/>
              <a:t>21-4-2020</a:t>
            </a:fld>
            <a:endParaRPr lang="nl-NL"/>
          </a:p>
        </p:txBody>
      </p:sp>
      <p:sp>
        <p:nvSpPr>
          <p:cNvPr id="4" name="Tijdelijke aanduiding voor dia-afbeelding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66750" y="4715113"/>
            <a:ext cx="5335588" cy="4467706"/>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428630"/>
            <a:ext cx="2889250" cy="496411"/>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778250" y="9428630"/>
            <a:ext cx="2889250" cy="496411"/>
          </a:xfrm>
          <a:prstGeom prst="rect">
            <a:avLst/>
          </a:prstGeom>
        </p:spPr>
        <p:txBody>
          <a:bodyPr vert="horz" lIns="91440" tIns="45720" rIns="91440" bIns="45720" rtlCol="0" anchor="b"/>
          <a:lstStyle>
            <a:lvl1pPr algn="r">
              <a:defRPr sz="1200"/>
            </a:lvl1pPr>
          </a:lstStyle>
          <a:p>
            <a:fld id="{5A1C20EE-FFC7-4FA3-8B73-515F2360B9B8}" type="slidenum">
              <a:rPr lang="nl-NL" smtClean="0"/>
              <a:t>‹nr.›</a:t>
            </a:fld>
            <a:endParaRPr lang="nl-NL"/>
          </a:p>
        </p:txBody>
      </p:sp>
    </p:spTree>
    <p:extLst>
      <p:ext uri="{BB962C8B-B14F-4D97-AF65-F5344CB8AC3E}">
        <p14:creationId xmlns:p14="http://schemas.microsoft.com/office/powerpoint/2010/main" val="4947259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5A1C20EE-FFC7-4FA3-8B73-515F2360B9B8}" type="slidenum">
              <a:rPr lang="nl-NL" smtClean="0"/>
              <a:t>1</a:t>
            </a:fld>
            <a:endParaRPr lang="nl-NL"/>
          </a:p>
        </p:txBody>
      </p:sp>
    </p:spTree>
    <p:extLst>
      <p:ext uri="{BB962C8B-B14F-4D97-AF65-F5344CB8AC3E}">
        <p14:creationId xmlns:p14="http://schemas.microsoft.com/office/powerpoint/2010/main" val="15234557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 term duurzaamheid is gedefinieerd in het VN </a:t>
            </a:r>
            <a:r>
              <a:rPr lang="nl-NL" dirty="0" err="1"/>
              <a:t>Brundtland</a:t>
            </a:r>
            <a:r>
              <a:rPr lang="nl-NL" dirty="0"/>
              <a:t>-rapport uit 1987. De Food </a:t>
            </a:r>
            <a:r>
              <a:rPr lang="nl-NL" dirty="0" err="1"/>
              <a:t>and</a:t>
            </a:r>
            <a:r>
              <a:rPr lang="nl-NL" dirty="0"/>
              <a:t> Agricultural </a:t>
            </a:r>
            <a:r>
              <a:rPr lang="nl-NL" dirty="0" err="1"/>
              <a:t>Organization</a:t>
            </a:r>
            <a:r>
              <a:rPr lang="nl-NL" dirty="0"/>
              <a:t> van de VN heeft daarvan een definitie afgeleid voor voedselpatronen: “Duurzame voedselpatronen zijn voedselpatronen met een lage milieubelasting, die bijdragen aan voedselveiligheid en gezondheid voor de huidige en toekomstige generaties. Het voorzien in de behoeften van de wereldbevolking betekent dat er voldoende, gevarieerd, gezond en veilig voedsel beschikbaar is en dat dit eerlijk verdeeld is.”</a:t>
            </a:r>
          </a:p>
          <a:p>
            <a:endParaRPr lang="nl-NL" dirty="0"/>
          </a:p>
          <a:p>
            <a:r>
              <a:rPr lang="nl-NL" dirty="0"/>
              <a:t>Er is ook een bredere definitie van duurzaamheid vanuit de overheid. Daarin betekent duurzaam voedsel een productie en consumptie met respect voor mens, dier en milieu. Het gaat bij duurzaam dus niet alleen over milieu en klimaat zoals in de eerste definitie, maar ook over andere voedselkwaliteitsaspecten zoals:</a:t>
            </a:r>
          </a:p>
          <a:p>
            <a:r>
              <a:rPr lang="nl-NL" dirty="0"/>
              <a:t>◾ Dierenwelzijn</a:t>
            </a:r>
          </a:p>
          <a:p>
            <a:r>
              <a:rPr lang="nl-NL" dirty="0"/>
              <a:t>◾ Natuurbehoud</a:t>
            </a:r>
          </a:p>
          <a:p>
            <a:r>
              <a:rPr lang="nl-NL" dirty="0"/>
              <a:t>◾ Milieu en klimaat</a:t>
            </a:r>
          </a:p>
          <a:p>
            <a:r>
              <a:rPr lang="nl-NL" dirty="0"/>
              <a:t>◾ Eerlijke handel (fair </a:t>
            </a:r>
            <a:r>
              <a:rPr lang="nl-NL" dirty="0" err="1"/>
              <a:t>trade</a:t>
            </a:r>
            <a:r>
              <a:rPr lang="nl-NL" dirty="0"/>
              <a:t>). </a:t>
            </a:r>
          </a:p>
          <a:p>
            <a:endParaRPr lang="nl-NL" dirty="0"/>
          </a:p>
        </p:txBody>
      </p:sp>
      <p:sp>
        <p:nvSpPr>
          <p:cNvPr id="4" name="Tijdelijke aanduiding voor dianummer 3"/>
          <p:cNvSpPr>
            <a:spLocks noGrp="1"/>
          </p:cNvSpPr>
          <p:nvPr>
            <p:ph type="sldNum" sz="quarter" idx="10"/>
          </p:nvPr>
        </p:nvSpPr>
        <p:spPr/>
        <p:txBody>
          <a:bodyPr/>
          <a:lstStyle/>
          <a:p>
            <a:fld id="{5A1C20EE-FFC7-4FA3-8B73-515F2360B9B8}" type="slidenum">
              <a:rPr lang="nl-NL" smtClean="0"/>
              <a:t>4</a:t>
            </a:fld>
            <a:endParaRPr lang="nl-NL"/>
          </a:p>
        </p:txBody>
      </p:sp>
    </p:spTree>
    <p:extLst>
      <p:ext uri="{BB962C8B-B14F-4D97-AF65-F5344CB8AC3E}">
        <p14:creationId xmlns:p14="http://schemas.microsoft.com/office/powerpoint/2010/main" val="1198181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Waarom MVO?</a:t>
            </a:r>
          </a:p>
          <a:p>
            <a:endParaRPr lang="nl-NL" dirty="0"/>
          </a:p>
          <a:p>
            <a:r>
              <a:rPr lang="nl-NL" sz="1100" dirty="0"/>
              <a:t>Bedrijven hebben verschillende redenen om zich met MVO bezig te houden. In de praktijk spelen altijd meerdere motieven een rol. We onderscheiden 3 hoofdmotieven:</a:t>
            </a:r>
          </a:p>
          <a:p>
            <a:r>
              <a:rPr lang="nl-NL" sz="1100" dirty="0"/>
              <a:t> </a:t>
            </a:r>
          </a:p>
          <a:p>
            <a:r>
              <a:rPr lang="nl-NL" sz="1100" dirty="0"/>
              <a:t>MVO omdat het loont </a:t>
            </a:r>
          </a:p>
          <a:p>
            <a:r>
              <a:rPr lang="nl-NL" sz="1100" dirty="0"/>
              <a:t>MVO draagt bij aan de financiële prestaties van bedrijven. Onder meer door de stijgende vraag naar duurzame producten en diensten, maar bijvoorbeeld ook omdat MVO de arbeidsproductiviteit verhoogt. In ons dossier MVO loont vindt u alle financiële voordelen van MVO op een rij.</a:t>
            </a:r>
          </a:p>
          <a:p>
            <a:r>
              <a:rPr lang="nl-NL" sz="1100" dirty="0"/>
              <a:t> </a:t>
            </a:r>
          </a:p>
          <a:p>
            <a:r>
              <a:rPr lang="nl-NL" sz="1100" dirty="0"/>
              <a:t>MVO omdat het moet </a:t>
            </a:r>
          </a:p>
          <a:p>
            <a:r>
              <a:rPr lang="nl-NL" sz="1100" dirty="0"/>
              <a:t>Soms worden bedrijven gedwongen om zich (meer) met MVO bezig te houden. Bijvoorbeeld door consumentenboycots, mediaschandalen, stakingen of ingrijpen van de overheid. Vaak houden ze zich dan niet aan de minimale maatschappelijke normen, waardoor ze hun ‘</a:t>
            </a:r>
            <a:r>
              <a:rPr lang="nl-NL" sz="1100" dirty="0" err="1"/>
              <a:t>license</a:t>
            </a:r>
            <a:r>
              <a:rPr lang="nl-NL" sz="1100" dirty="0"/>
              <a:t> </a:t>
            </a:r>
            <a:r>
              <a:rPr lang="nl-NL" sz="1100" dirty="0" err="1"/>
              <a:t>to</a:t>
            </a:r>
            <a:r>
              <a:rPr lang="nl-NL" sz="1100" dirty="0"/>
              <a:t> </a:t>
            </a:r>
            <a:r>
              <a:rPr lang="nl-NL" sz="1100" dirty="0" err="1"/>
              <a:t>operate</a:t>
            </a:r>
            <a:r>
              <a:rPr lang="nl-NL" sz="1100" dirty="0"/>
              <a:t>’ verliezen. Bedrijven die zich met MVO bezig houden krijgen minder te maken met zulke acties en boycots.</a:t>
            </a:r>
          </a:p>
          <a:p>
            <a:r>
              <a:rPr lang="nl-NL" sz="1100" dirty="0"/>
              <a:t> </a:t>
            </a:r>
          </a:p>
          <a:p>
            <a:r>
              <a:rPr lang="nl-NL" sz="1100" dirty="0"/>
              <a:t>MVO omdat het hoort </a:t>
            </a:r>
          </a:p>
          <a:p>
            <a:r>
              <a:rPr lang="nl-NL" sz="1100" dirty="0"/>
              <a:t>Niet alleen financiële overwegingen spelen een rol bij MVO. Veel bedrijven doen het omdat zij een steentje willen bijdragen aan de maatschappij en ze het milieu niet teveel willen belasten. Ze doen aan MVO omdat ze vinden dat het hoort. Bij sommige ondernemingen, zoals </a:t>
            </a:r>
            <a:r>
              <a:rPr lang="nl-NL" sz="1100" dirty="0" err="1"/>
              <a:t>Triodos</a:t>
            </a:r>
            <a:r>
              <a:rPr lang="nl-NL" sz="1100" dirty="0"/>
              <a:t> Bank en Ecostyle, liggen ethische motieven zelfs aan de basis van het bedrijf. Duurzaamheid vormt de kern van hun bedrijfsstrategie</a:t>
            </a:r>
            <a:r>
              <a:rPr lang="nl-NL" dirty="0"/>
              <a:t>.</a:t>
            </a:r>
          </a:p>
          <a:p>
            <a:endParaRPr lang="nl-NL" dirty="0"/>
          </a:p>
        </p:txBody>
      </p:sp>
      <p:sp>
        <p:nvSpPr>
          <p:cNvPr id="4" name="Tijdelijke aanduiding voor dianummer 3"/>
          <p:cNvSpPr>
            <a:spLocks noGrp="1"/>
          </p:cNvSpPr>
          <p:nvPr>
            <p:ph type="sldNum" sz="quarter" idx="10"/>
          </p:nvPr>
        </p:nvSpPr>
        <p:spPr/>
        <p:txBody>
          <a:bodyPr/>
          <a:lstStyle/>
          <a:p>
            <a:fld id="{75D5DC74-B6C5-453A-BA10-86CCB3BEEC70}" type="slidenum">
              <a:rPr lang="nl-NL" smtClean="0"/>
              <a:t>7</a:t>
            </a:fld>
            <a:endParaRPr lang="nl-NL"/>
          </a:p>
        </p:txBody>
      </p:sp>
    </p:spTree>
    <p:extLst>
      <p:ext uri="{BB962C8B-B14F-4D97-AF65-F5344CB8AC3E}">
        <p14:creationId xmlns:p14="http://schemas.microsoft.com/office/powerpoint/2010/main" val="3657093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normAutofit/>
          </a:bodyPr>
          <a:lstStyle>
            <a:lvl1pPr>
              <a:defRPr sz="2800">
                <a:latin typeface="Arial" pitchFamily="34" charset="0"/>
                <a:cs typeface="Arial" pitchFamily="34" charset="0"/>
              </a:defRPr>
            </a:lvl1pPr>
          </a:lstStyle>
          <a:p>
            <a:r>
              <a:rPr lang="nl-NL" dirty="0"/>
              <a:t>Klik om de stijl te bewerken</a:t>
            </a:r>
          </a:p>
        </p:txBody>
      </p:sp>
      <p:sp>
        <p:nvSpPr>
          <p:cNvPr id="3" name="Ondertitel 2"/>
          <p:cNvSpPr>
            <a:spLocks noGrp="1"/>
          </p:cNvSpPr>
          <p:nvPr>
            <p:ph type="subTitle" idx="1"/>
          </p:nvPr>
        </p:nvSpPr>
        <p:spPr>
          <a:xfrm>
            <a:off x="1371600" y="3886200"/>
            <a:ext cx="6400800" cy="1752600"/>
          </a:xfrm>
        </p:spPr>
        <p:txBody>
          <a:bodyPr>
            <a:normAutofit/>
          </a:bodyPr>
          <a:lstStyle>
            <a:lvl1pPr marL="0" indent="0" algn="ctr">
              <a:buNone/>
              <a:defRPr sz="1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ondertitelstijl van het model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88B96D6-23DC-42F7-9FF5-BC4024A1B23A}" type="datetime1">
              <a:rPr lang="nl-NL" smtClean="0"/>
              <a:t>21-4-2020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192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0FD45266-F890-4970-A83C-6C5D146B1C33}" type="datetime1">
              <a:rPr lang="nl-NL" smtClean="0"/>
              <a:t>21-4-2020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172719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1979712" y="332656"/>
            <a:ext cx="6645424" cy="648072"/>
          </a:xfrm>
        </p:spPr>
        <p:txBody>
          <a:bodyPr>
            <a:noAutofit/>
          </a:bodyPr>
          <a:lstStyle>
            <a:lvl1pPr algn="l">
              <a:defRPr sz="2800" b="1">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idx="1"/>
          </p:nvPr>
        </p:nvSpPr>
        <p:spPr>
          <a:xfrm>
            <a:off x="2051720" y="1196752"/>
            <a:ext cx="6635080"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CD08EB-AD44-4151-9FD5-81212A6F9907}" type="datetime1">
              <a:rPr lang="nl-NL" smtClean="0"/>
              <a:t>21-4-2020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7688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normAutofit/>
          </a:bodyPr>
          <a:lstStyle>
            <a:lvl1pPr algn="l">
              <a:defRPr sz="3600" b="1" cap="all">
                <a:latin typeface="Arial" pitchFamily="34" charset="0"/>
                <a:cs typeface="Arial"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dirty="0"/>
              <a:t>Klik om de modelstijlen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A408E49E-63D4-4733-BA6A-346356CB46FE}" type="datetime1">
              <a:rPr lang="nl-NL" smtClean="0"/>
              <a:t>21-4-2020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757338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CFB11C57-4A85-4438-B9F3-8AB5696A2A7E}" type="datetime1">
              <a:rPr lang="nl-NL" smtClean="0"/>
              <a:t>21-4-2020</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543783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32CD3091-38EB-4999-A78D-45CD8CD3BC30}" type="datetime1">
              <a:rPr lang="nl-NL" smtClean="0"/>
              <a:t>21-4-2020</a:t>
            </a:fld>
            <a:endParaRPr lang="nl-NL"/>
          </a:p>
        </p:txBody>
      </p:sp>
      <p:sp>
        <p:nvSpPr>
          <p:cNvPr id="8" name="Tijdelijke aanduiding voor voettekst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9" name="Tijdelijke aanduiding voor dianumm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32410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49A70636-0A64-45ED-A0FD-74AABE82D857}" type="datetime1">
              <a:rPr lang="nl-NL" smtClean="0"/>
              <a:t>21-4-2020</a:t>
            </a:fld>
            <a:endParaRPr lang="nl-NL"/>
          </a:p>
        </p:txBody>
      </p:sp>
      <p:sp>
        <p:nvSpPr>
          <p:cNvPr id="3" name="Tijdelijke aanduiding voor voettekst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4" name="Tijdelijke aanduiding voor dianumm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294256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E1152262-A4DB-4E6A-B188-D6117ED32057}" type="datetime1">
              <a:rPr lang="nl-NL" smtClean="0"/>
              <a:t>21-4-2020</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24592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98F4CBB3-F458-4F3F-A9C5-FEE92DDE0966}" type="datetime1">
              <a:rPr lang="nl-NL" smtClean="0"/>
              <a:t>21-4-2020</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171061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A6EC532-6837-4A6E-8415-84D5D1D9830D}" type="datetime1">
              <a:rPr lang="nl-NL" smtClean="0"/>
              <a:t>21-4-2020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64550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DD31F9-A8C3-401F-83B7-60F2CD688380}" type="datetime1">
              <a:rPr lang="nl-NL" smtClean="0"/>
              <a:t>21-4-2020</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nl-NL"/>
              <a:t>06-09-2016</a:t>
            </a:r>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3308CA-A037-474B-AA6E-6C7C048F3532}" type="slidenum">
              <a:rPr lang="nl-NL" smtClean="0"/>
              <a:t>‹nr.›</a:t>
            </a:fld>
            <a:endParaRPr lang="nl-NL"/>
          </a:p>
        </p:txBody>
      </p:sp>
      <p:pic>
        <p:nvPicPr>
          <p:cNvPr id="7" name="Picture 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9142413" cy="6856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96447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59" r:id="rId10"/>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0588"/>
            <a:ext cx="9142413" cy="6856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el 1"/>
          <p:cNvSpPr>
            <a:spLocks noGrp="1"/>
          </p:cNvSpPr>
          <p:nvPr>
            <p:ph type="ctrTitle"/>
          </p:nvPr>
        </p:nvSpPr>
        <p:spPr/>
        <p:txBody>
          <a:bodyPr/>
          <a:lstStyle/>
          <a:p>
            <a:r>
              <a:rPr lang="nl-NL" dirty="0"/>
              <a:t>Onderhoud </a:t>
            </a:r>
            <a:r>
              <a:rPr lang="nl-NL"/>
              <a:t>aan maaiers </a:t>
            </a:r>
            <a:r>
              <a:rPr lang="nl-NL" dirty="0"/>
              <a:t>en </a:t>
            </a:r>
            <a:r>
              <a:rPr lang="nl-NL" dirty="0" err="1"/>
              <a:t>kneuzers</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4240300181"/>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Voor veiligheid van dieren</a:t>
            </a:r>
          </a:p>
        </p:txBody>
      </p:sp>
      <p:pic>
        <p:nvPicPr>
          <p:cNvPr id="4" name="Tijdelijke aanduiding voor inhoud 3">
            <a:extLst>
              <a:ext uri="{FF2B5EF4-FFF2-40B4-BE49-F238E27FC236}">
                <a16:creationId xmlns:a16="http://schemas.microsoft.com/office/drawing/2014/main" id="{D926F041-5FA7-4F90-BAE9-61BEC8F6A5B3}"/>
              </a:ext>
            </a:extLst>
          </p:cNvPr>
          <p:cNvPicPr>
            <a:picLocks noGrp="1" noChangeAspect="1"/>
          </p:cNvPicPr>
          <p:nvPr>
            <p:ph idx="1"/>
          </p:nvPr>
        </p:nvPicPr>
        <p:blipFill>
          <a:blip r:embed="rId2"/>
          <a:stretch>
            <a:fillRect/>
          </a:stretch>
        </p:blipFill>
        <p:spPr>
          <a:xfrm>
            <a:off x="3299168" y="1556792"/>
            <a:ext cx="3476625" cy="2038350"/>
          </a:xfrm>
          <a:prstGeom prst="rect">
            <a:avLst/>
          </a:prstGeom>
        </p:spPr>
      </p:pic>
      <p:pic>
        <p:nvPicPr>
          <p:cNvPr id="5" name="Afbeelding 4">
            <a:extLst>
              <a:ext uri="{FF2B5EF4-FFF2-40B4-BE49-F238E27FC236}">
                <a16:creationId xmlns:a16="http://schemas.microsoft.com/office/drawing/2014/main" id="{B259C034-0953-497D-BFBD-31319380D1D3}"/>
              </a:ext>
            </a:extLst>
          </p:cNvPr>
          <p:cNvPicPr>
            <a:picLocks noChangeAspect="1"/>
          </p:cNvPicPr>
          <p:nvPr/>
        </p:nvPicPr>
        <p:blipFill>
          <a:blip r:embed="rId3"/>
          <a:stretch>
            <a:fillRect/>
          </a:stretch>
        </p:blipFill>
        <p:spPr>
          <a:xfrm>
            <a:off x="5308348" y="3997136"/>
            <a:ext cx="3211682" cy="2320111"/>
          </a:xfrm>
          <a:prstGeom prst="rect">
            <a:avLst/>
          </a:prstGeom>
        </p:spPr>
      </p:pic>
      <p:pic>
        <p:nvPicPr>
          <p:cNvPr id="6" name="Afbeelding 5">
            <a:extLst>
              <a:ext uri="{FF2B5EF4-FFF2-40B4-BE49-F238E27FC236}">
                <a16:creationId xmlns:a16="http://schemas.microsoft.com/office/drawing/2014/main" id="{C67AD37E-5FE2-48E5-ABE2-52CB1274B373}"/>
              </a:ext>
            </a:extLst>
          </p:cNvPr>
          <p:cNvPicPr>
            <a:picLocks noChangeAspect="1"/>
          </p:cNvPicPr>
          <p:nvPr/>
        </p:nvPicPr>
        <p:blipFill>
          <a:blip r:embed="rId4"/>
          <a:stretch>
            <a:fillRect/>
          </a:stretch>
        </p:blipFill>
        <p:spPr>
          <a:xfrm>
            <a:off x="2195736" y="3997136"/>
            <a:ext cx="2788295" cy="2320111"/>
          </a:xfrm>
          <a:prstGeom prst="rect">
            <a:avLst/>
          </a:prstGeom>
        </p:spPr>
      </p:pic>
    </p:spTree>
    <p:extLst>
      <p:ext uri="{BB962C8B-B14F-4D97-AF65-F5344CB8AC3E}">
        <p14:creationId xmlns:p14="http://schemas.microsoft.com/office/powerpoint/2010/main" val="27742714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br>
              <a:rPr lang="nl-NL" dirty="0"/>
            </a:br>
            <a:r>
              <a:rPr lang="nl-NL" dirty="0"/>
              <a:t>Voor levensduur van machine</a:t>
            </a:r>
          </a:p>
        </p:txBody>
      </p:sp>
      <p:sp>
        <p:nvSpPr>
          <p:cNvPr id="4" name="Tijdelijke aanduiding voor inhoud 3">
            <a:extLst>
              <a:ext uri="{FF2B5EF4-FFF2-40B4-BE49-F238E27FC236}">
                <a16:creationId xmlns:a16="http://schemas.microsoft.com/office/drawing/2014/main" id="{F59AD38F-12B5-4E0E-B70F-21FB73A98F38}"/>
              </a:ext>
            </a:extLst>
          </p:cNvPr>
          <p:cNvSpPr>
            <a:spLocks noGrp="1"/>
          </p:cNvSpPr>
          <p:nvPr>
            <p:ph idx="1"/>
          </p:nvPr>
        </p:nvSpPr>
        <p:spPr/>
        <p:txBody>
          <a:bodyPr/>
          <a:lstStyle/>
          <a:p>
            <a:r>
              <a:rPr lang="nl-NL" dirty="0"/>
              <a:t>Als afschermingen heel zijn zal een machine minder beschadigen door b.v. rondspattende steentjes en zal de machine minder vervuild worden.</a:t>
            </a:r>
          </a:p>
          <a:p>
            <a:r>
              <a:rPr lang="nl-NL" dirty="0"/>
              <a:t>Het schuifstuk van een tussen as zal beter blijven functioneren met een beschermkap die heel is</a:t>
            </a:r>
          </a:p>
          <a:p>
            <a:r>
              <a:rPr lang="nl-NL" dirty="0"/>
              <a:t>In de kruiskoppelingen van een tussen as zullen minder vuil en gewas resten komen</a:t>
            </a:r>
          </a:p>
        </p:txBody>
      </p:sp>
    </p:spTree>
    <p:extLst>
      <p:ext uri="{BB962C8B-B14F-4D97-AF65-F5344CB8AC3E}">
        <p14:creationId xmlns:p14="http://schemas.microsoft.com/office/powerpoint/2010/main" val="3123544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Machine zuiver maken</a:t>
            </a:r>
            <a:br>
              <a:rPr lang="nl-NL" dirty="0"/>
            </a:br>
            <a:endParaRPr lang="nl-NL" dirty="0"/>
          </a:p>
        </p:txBody>
      </p:sp>
      <p:sp>
        <p:nvSpPr>
          <p:cNvPr id="3" name="Tijdelijke aanduiding voor inhoud 2"/>
          <p:cNvSpPr>
            <a:spLocks noGrp="1"/>
          </p:cNvSpPr>
          <p:nvPr>
            <p:ph idx="1"/>
          </p:nvPr>
        </p:nvSpPr>
        <p:spPr>
          <a:xfrm>
            <a:off x="1259632" y="1052736"/>
            <a:ext cx="6635080" cy="4464496"/>
          </a:xfrm>
        </p:spPr>
        <p:txBody>
          <a:bodyPr>
            <a:noAutofit/>
          </a:bodyPr>
          <a:lstStyle/>
          <a:p>
            <a:r>
              <a:rPr lang="nl-NL" dirty="0"/>
              <a:t>Om lekkage te voorkomen</a:t>
            </a:r>
          </a:p>
          <a:p>
            <a:endParaRPr lang="nl-NL" sz="3200" dirty="0"/>
          </a:p>
          <a:p>
            <a:r>
              <a:rPr lang="nl-NL" dirty="0"/>
              <a:t>Om roestvorming te voorkomen</a:t>
            </a:r>
          </a:p>
          <a:p>
            <a:endParaRPr lang="nl-NL" dirty="0"/>
          </a:p>
          <a:p>
            <a:r>
              <a:rPr lang="nl-NL" dirty="0"/>
              <a:t>Om de openbare weg niet te vervuilen</a:t>
            </a:r>
          </a:p>
          <a:p>
            <a:endParaRPr lang="nl-NL" dirty="0"/>
          </a:p>
          <a:p>
            <a:r>
              <a:rPr lang="nl-NL" dirty="0"/>
              <a:t>Een schone machine is het visitekaartje van je bedrijf</a:t>
            </a:r>
          </a:p>
          <a:p>
            <a:endParaRPr lang="nl-NL" dirty="0"/>
          </a:p>
          <a:p>
            <a:endParaRPr lang="nl-NL" dirty="0"/>
          </a:p>
          <a:p>
            <a:endParaRPr lang="nl-NL" sz="3200" dirty="0"/>
          </a:p>
        </p:txBody>
      </p:sp>
    </p:spTree>
    <p:extLst>
      <p:ext uri="{BB962C8B-B14F-4D97-AF65-F5344CB8AC3E}">
        <p14:creationId xmlns:p14="http://schemas.microsoft.com/office/powerpoint/2010/main" val="6002750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nl-NL" dirty="0"/>
              <a:t>Machine doorsmeren</a:t>
            </a:r>
          </a:p>
        </p:txBody>
      </p:sp>
      <p:sp>
        <p:nvSpPr>
          <p:cNvPr id="2" name="Tijdelijke aanduiding voor inhoud 1"/>
          <p:cNvSpPr>
            <a:spLocks noGrp="1"/>
          </p:cNvSpPr>
          <p:nvPr>
            <p:ph idx="1"/>
          </p:nvPr>
        </p:nvSpPr>
        <p:spPr/>
        <p:txBody>
          <a:bodyPr/>
          <a:lstStyle/>
          <a:p>
            <a:endParaRPr lang="nl-NL" dirty="0"/>
          </a:p>
          <a:p>
            <a:r>
              <a:rPr lang="nl-NL" dirty="0"/>
              <a:t>Smeer een machine elke dag dat je hem gebruikt</a:t>
            </a:r>
          </a:p>
          <a:p>
            <a:endParaRPr lang="nl-NL" dirty="0"/>
          </a:p>
          <a:p>
            <a:r>
              <a:rPr lang="nl-NL" dirty="0"/>
              <a:t>Gebruik vet van goede kwaliteit</a:t>
            </a:r>
          </a:p>
          <a:p>
            <a:endParaRPr lang="nl-NL" dirty="0"/>
          </a:p>
          <a:p>
            <a:r>
              <a:rPr lang="nl-NL" dirty="0"/>
              <a:t>Verwijder overtollig en oud vet</a:t>
            </a:r>
          </a:p>
          <a:p>
            <a:endParaRPr lang="nl-NL" dirty="0"/>
          </a:p>
          <a:p>
            <a:r>
              <a:rPr lang="nl-NL" dirty="0"/>
              <a:t>Vervang slechte of verstopte nippels</a:t>
            </a:r>
          </a:p>
        </p:txBody>
      </p:sp>
    </p:spTree>
    <p:extLst>
      <p:ext uri="{BB962C8B-B14F-4D97-AF65-F5344CB8AC3E}">
        <p14:creationId xmlns:p14="http://schemas.microsoft.com/office/powerpoint/2010/main" val="34836348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8BAC44-8C60-44CB-ACD3-84581131868A}"/>
              </a:ext>
            </a:extLst>
          </p:cNvPr>
          <p:cNvSpPr>
            <a:spLocks noGrp="1"/>
          </p:cNvSpPr>
          <p:nvPr>
            <p:ph type="title"/>
          </p:nvPr>
        </p:nvSpPr>
        <p:spPr/>
        <p:txBody>
          <a:bodyPr/>
          <a:lstStyle/>
          <a:p>
            <a:r>
              <a:rPr lang="nl-NL" dirty="0"/>
              <a:t>Visuele controle</a:t>
            </a:r>
          </a:p>
        </p:txBody>
      </p:sp>
      <p:sp>
        <p:nvSpPr>
          <p:cNvPr id="3" name="Tijdelijke aanduiding voor inhoud 2">
            <a:extLst>
              <a:ext uri="{FF2B5EF4-FFF2-40B4-BE49-F238E27FC236}">
                <a16:creationId xmlns:a16="http://schemas.microsoft.com/office/drawing/2014/main" id="{B452CA28-D219-444D-8440-4A31C2B3C398}"/>
              </a:ext>
            </a:extLst>
          </p:cNvPr>
          <p:cNvSpPr>
            <a:spLocks noGrp="1"/>
          </p:cNvSpPr>
          <p:nvPr>
            <p:ph idx="1"/>
          </p:nvPr>
        </p:nvSpPr>
        <p:spPr/>
        <p:txBody>
          <a:bodyPr/>
          <a:lstStyle/>
          <a:p>
            <a:endParaRPr lang="nl-NL" dirty="0"/>
          </a:p>
          <a:p>
            <a:r>
              <a:rPr lang="nl-NL" dirty="0"/>
              <a:t>Je kijkt of de schotel of sleepvoeten nog goed zijn</a:t>
            </a:r>
          </a:p>
          <a:p>
            <a:endParaRPr lang="nl-NL" dirty="0"/>
          </a:p>
          <a:p>
            <a:r>
              <a:rPr lang="nl-NL" dirty="0"/>
              <a:t>Je kijkt naar de staat van de </a:t>
            </a:r>
            <a:r>
              <a:rPr lang="nl-NL" dirty="0" err="1"/>
              <a:t>kneuzer</a:t>
            </a:r>
            <a:endParaRPr lang="nl-NL" dirty="0"/>
          </a:p>
        </p:txBody>
      </p:sp>
      <p:pic>
        <p:nvPicPr>
          <p:cNvPr id="4" name="Afbeelding 3">
            <a:extLst>
              <a:ext uri="{FF2B5EF4-FFF2-40B4-BE49-F238E27FC236}">
                <a16:creationId xmlns:a16="http://schemas.microsoft.com/office/drawing/2014/main" id="{AD5FEBA5-7C3B-4A45-9BD1-047CF76B7460}"/>
              </a:ext>
            </a:extLst>
          </p:cNvPr>
          <p:cNvPicPr>
            <a:picLocks noChangeAspect="1"/>
          </p:cNvPicPr>
          <p:nvPr/>
        </p:nvPicPr>
        <p:blipFill>
          <a:blip r:embed="rId2"/>
          <a:stretch>
            <a:fillRect/>
          </a:stretch>
        </p:blipFill>
        <p:spPr>
          <a:xfrm>
            <a:off x="3797474" y="4189537"/>
            <a:ext cx="3009900" cy="2152650"/>
          </a:xfrm>
          <a:prstGeom prst="rect">
            <a:avLst/>
          </a:prstGeom>
        </p:spPr>
      </p:pic>
    </p:spTree>
    <p:extLst>
      <p:ext uri="{BB962C8B-B14F-4D97-AF65-F5344CB8AC3E}">
        <p14:creationId xmlns:p14="http://schemas.microsoft.com/office/powerpoint/2010/main" val="39033482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Periodiek onderhoud</a:t>
            </a:r>
          </a:p>
        </p:txBody>
      </p:sp>
      <p:sp>
        <p:nvSpPr>
          <p:cNvPr id="3" name="Tijdelijke aanduiding voor inhoud 2"/>
          <p:cNvSpPr>
            <a:spLocks noGrp="1"/>
          </p:cNvSpPr>
          <p:nvPr>
            <p:ph idx="1"/>
          </p:nvPr>
        </p:nvSpPr>
        <p:spPr/>
        <p:txBody>
          <a:bodyPr>
            <a:normAutofit/>
          </a:bodyPr>
          <a:lstStyle/>
          <a:p>
            <a:pPr marL="0" indent="0">
              <a:buNone/>
            </a:pPr>
            <a:r>
              <a:rPr lang="nl-NL" dirty="0"/>
              <a:t>Periodiek onderhoud is onderhoud dat regelmatig moet worden uitgevoerd om stilvallen van de machine te voorkomen.</a:t>
            </a:r>
          </a:p>
        </p:txBody>
      </p:sp>
    </p:spTree>
    <p:extLst>
      <p:ext uri="{BB962C8B-B14F-4D97-AF65-F5344CB8AC3E}">
        <p14:creationId xmlns:p14="http://schemas.microsoft.com/office/powerpoint/2010/main" val="15180134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br>
              <a:rPr lang="nl-NL" dirty="0"/>
            </a:br>
            <a:r>
              <a:rPr lang="nl-NL" dirty="0"/>
              <a:t>periodiek onderhoud aan een maaier	</a:t>
            </a:r>
          </a:p>
        </p:txBody>
      </p:sp>
      <p:sp>
        <p:nvSpPr>
          <p:cNvPr id="3" name="Tijdelijke aanduiding voor inhoud 2"/>
          <p:cNvSpPr>
            <a:spLocks noGrp="1"/>
          </p:cNvSpPr>
          <p:nvPr>
            <p:ph idx="1"/>
          </p:nvPr>
        </p:nvSpPr>
        <p:spPr/>
        <p:txBody>
          <a:bodyPr>
            <a:normAutofit/>
          </a:bodyPr>
          <a:lstStyle/>
          <a:p>
            <a:endParaRPr lang="nl-NL" dirty="0"/>
          </a:p>
          <a:p>
            <a:r>
              <a:rPr lang="nl-NL" dirty="0"/>
              <a:t>V- snaren controleren</a:t>
            </a:r>
          </a:p>
          <a:p>
            <a:endParaRPr lang="nl-NL" dirty="0"/>
          </a:p>
          <a:p>
            <a:r>
              <a:rPr lang="nl-NL" dirty="0"/>
              <a:t>Olie in tandwielbakken controleren</a:t>
            </a:r>
          </a:p>
          <a:p>
            <a:endParaRPr lang="nl-NL" dirty="0"/>
          </a:p>
          <a:p>
            <a:r>
              <a:rPr lang="nl-NL" dirty="0"/>
              <a:t>Kleine reparaties uitvoeren</a:t>
            </a:r>
            <a:br>
              <a:rPr lang="nl-NL" dirty="0"/>
            </a:br>
            <a:endParaRPr lang="nl-NL" dirty="0"/>
          </a:p>
          <a:p>
            <a:pPr lvl="1">
              <a:buFont typeface="Arial" panose="020B0604020202020204" pitchFamily="34" charset="0"/>
              <a:buChar char="•"/>
            </a:pPr>
            <a:endParaRPr lang="nl-NL" dirty="0"/>
          </a:p>
        </p:txBody>
      </p:sp>
    </p:spTree>
    <p:extLst>
      <p:ext uri="{BB962C8B-B14F-4D97-AF65-F5344CB8AC3E}">
        <p14:creationId xmlns:p14="http://schemas.microsoft.com/office/powerpoint/2010/main" val="25708308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1BE87E-A280-4162-97EC-2D1BAC562D46}"/>
              </a:ext>
            </a:extLst>
          </p:cNvPr>
          <p:cNvSpPr>
            <a:spLocks noGrp="1"/>
          </p:cNvSpPr>
          <p:nvPr>
            <p:ph type="title"/>
          </p:nvPr>
        </p:nvSpPr>
        <p:spPr/>
        <p:txBody>
          <a:bodyPr/>
          <a:lstStyle/>
          <a:p>
            <a:r>
              <a:rPr lang="nl-NL" dirty="0" err="1"/>
              <a:t>Jaarlijk</a:t>
            </a:r>
            <a:r>
              <a:rPr lang="nl-NL" dirty="0"/>
              <a:t> onderhoud</a:t>
            </a:r>
          </a:p>
        </p:txBody>
      </p:sp>
      <p:sp>
        <p:nvSpPr>
          <p:cNvPr id="3" name="Tijdelijke aanduiding voor inhoud 2">
            <a:extLst>
              <a:ext uri="{FF2B5EF4-FFF2-40B4-BE49-F238E27FC236}">
                <a16:creationId xmlns:a16="http://schemas.microsoft.com/office/drawing/2014/main" id="{961975BE-C1F8-4C20-A8AD-94C7948B691D}"/>
              </a:ext>
            </a:extLst>
          </p:cNvPr>
          <p:cNvSpPr>
            <a:spLocks noGrp="1"/>
          </p:cNvSpPr>
          <p:nvPr>
            <p:ph idx="1"/>
          </p:nvPr>
        </p:nvSpPr>
        <p:spPr/>
        <p:txBody>
          <a:bodyPr/>
          <a:lstStyle/>
          <a:p>
            <a:r>
              <a:rPr lang="nl-NL" dirty="0"/>
              <a:t>Jaarlijks onderhoud wordt gedaan in de winter, buiten het maaiseizoen.  Bij dit onderhoud probeer je alles zo in orde te maken dat je het volgende seizoen zonder problemen doorkomt</a:t>
            </a:r>
          </a:p>
        </p:txBody>
      </p:sp>
    </p:spTree>
    <p:extLst>
      <p:ext uri="{BB962C8B-B14F-4D97-AF65-F5344CB8AC3E}">
        <p14:creationId xmlns:p14="http://schemas.microsoft.com/office/powerpoint/2010/main" val="1376542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987341-CB05-43CF-8B89-0433DA0DDF45}"/>
              </a:ext>
            </a:extLst>
          </p:cNvPr>
          <p:cNvSpPr>
            <a:spLocks noGrp="1"/>
          </p:cNvSpPr>
          <p:nvPr>
            <p:ph type="title"/>
          </p:nvPr>
        </p:nvSpPr>
        <p:spPr/>
        <p:txBody>
          <a:bodyPr/>
          <a:lstStyle/>
          <a:p>
            <a:r>
              <a:rPr lang="nl-NL" dirty="0"/>
              <a:t>Wat doen we dan zoal ?</a:t>
            </a:r>
          </a:p>
        </p:txBody>
      </p:sp>
      <p:sp>
        <p:nvSpPr>
          <p:cNvPr id="3" name="Tijdelijke aanduiding voor inhoud 2">
            <a:extLst>
              <a:ext uri="{FF2B5EF4-FFF2-40B4-BE49-F238E27FC236}">
                <a16:creationId xmlns:a16="http://schemas.microsoft.com/office/drawing/2014/main" id="{CC821B9C-74F9-454C-A7E3-D917C73DF303}"/>
              </a:ext>
            </a:extLst>
          </p:cNvPr>
          <p:cNvSpPr>
            <a:spLocks noGrp="1"/>
          </p:cNvSpPr>
          <p:nvPr>
            <p:ph idx="1"/>
          </p:nvPr>
        </p:nvSpPr>
        <p:spPr/>
        <p:txBody>
          <a:bodyPr/>
          <a:lstStyle/>
          <a:p>
            <a:r>
              <a:rPr lang="nl-NL" dirty="0"/>
              <a:t>Machine grondig reinigen</a:t>
            </a:r>
          </a:p>
          <a:p>
            <a:r>
              <a:rPr lang="nl-NL" dirty="0"/>
              <a:t>Alle lagers controleren en indien nodig vervangen</a:t>
            </a:r>
          </a:p>
          <a:p>
            <a:r>
              <a:rPr lang="nl-NL" dirty="0" err="1"/>
              <a:t>Meshouders</a:t>
            </a:r>
            <a:r>
              <a:rPr lang="nl-NL" dirty="0"/>
              <a:t> controleren en mesjes </a:t>
            </a:r>
            <a:r>
              <a:rPr lang="nl-NL" dirty="0" err="1"/>
              <a:t>zonodig</a:t>
            </a:r>
            <a:r>
              <a:rPr lang="nl-NL" dirty="0"/>
              <a:t> vervangen</a:t>
            </a:r>
          </a:p>
          <a:p>
            <a:r>
              <a:rPr lang="nl-NL" dirty="0"/>
              <a:t>V- riemen controleren en indien nodig vervangen</a:t>
            </a:r>
          </a:p>
          <a:p>
            <a:r>
              <a:rPr lang="nl-NL" dirty="0"/>
              <a:t>Afschermbeugels controleren en zo nodig repareren of vervangen</a:t>
            </a:r>
          </a:p>
          <a:p>
            <a:r>
              <a:rPr lang="nl-NL" dirty="0"/>
              <a:t>Slaglijsten en sleepvoeten controleren</a:t>
            </a:r>
          </a:p>
        </p:txBody>
      </p:sp>
    </p:spTree>
    <p:extLst>
      <p:ext uri="{BB962C8B-B14F-4D97-AF65-F5344CB8AC3E}">
        <p14:creationId xmlns:p14="http://schemas.microsoft.com/office/powerpoint/2010/main" val="19755551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5F548C-5899-4124-8EC8-CE496B6B123B}"/>
              </a:ext>
            </a:extLst>
          </p:cNvPr>
          <p:cNvSpPr>
            <a:spLocks noGrp="1"/>
          </p:cNvSpPr>
          <p:nvPr>
            <p:ph type="title"/>
          </p:nvPr>
        </p:nvSpPr>
        <p:spPr/>
        <p:txBody>
          <a:bodyPr/>
          <a:lstStyle/>
          <a:p>
            <a:r>
              <a:rPr lang="nl-NL" dirty="0"/>
              <a:t>Wat doen we dan zoal ?</a:t>
            </a:r>
          </a:p>
        </p:txBody>
      </p:sp>
      <p:sp>
        <p:nvSpPr>
          <p:cNvPr id="3" name="Tijdelijke aanduiding voor inhoud 2">
            <a:extLst>
              <a:ext uri="{FF2B5EF4-FFF2-40B4-BE49-F238E27FC236}">
                <a16:creationId xmlns:a16="http://schemas.microsoft.com/office/drawing/2014/main" id="{20BA7BCA-A21E-4A20-A1DE-549449BDC6D2}"/>
              </a:ext>
            </a:extLst>
          </p:cNvPr>
          <p:cNvSpPr>
            <a:spLocks noGrp="1"/>
          </p:cNvSpPr>
          <p:nvPr>
            <p:ph idx="1"/>
          </p:nvPr>
        </p:nvSpPr>
        <p:spPr/>
        <p:txBody>
          <a:bodyPr>
            <a:normAutofit lnSpcReduction="10000"/>
          </a:bodyPr>
          <a:lstStyle/>
          <a:p>
            <a:r>
              <a:rPr lang="nl-NL" dirty="0"/>
              <a:t>Kruiskoppelingen en schuifstuk van </a:t>
            </a:r>
            <a:r>
              <a:rPr lang="nl-NL" dirty="0" err="1"/>
              <a:t>tussenas</a:t>
            </a:r>
            <a:r>
              <a:rPr lang="nl-NL" dirty="0"/>
              <a:t> controleren</a:t>
            </a:r>
          </a:p>
          <a:p>
            <a:r>
              <a:rPr lang="nl-NL" dirty="0"/>
              <a:t>Vrijloop- en slip-koppeling controleren</a:t>
            </a:r>
          </a:p>
          <a:p>
            <a:r>
              <a:rPr lang="nl-NL" dirty="0"/>
              <a:t>Olie van aandrijfkasten verversen</a:t>
            </a:r>
          </a:p>
          <a:p>
            <a:r>
              <a:rPr lang="nl-NL" dirty="0"/>
              <a:t>Beschermdoeken controleren en indien nodig vervangen</a:t>
            </a:r>
          </a:p>
          <a:p>
            <a:r>
              <a:rPr lang="nl-NL" dirty="0"/>
              <a:t>Alle smeernippels doorsmeren</a:t>
            </a:r>
          </a:p>
          <a:p>
            <a:r>
              <a:rPr lang="nl-NL" dirty="0"/>
              <a:t>Frame controleren op beschadigingen</a:t>
            </a:r>
          </a:p>
          <a:p>
            <a:r>
              <a:rPr lang="nl-NL" dirty="0"/>
              <a:t>Blanke delen bijwerken met verf, een mooie machine is een visitekaartje van het bedrijf</a:t>
            </a:r>
          </a:p>
        </p:txBody>
      </p:sp>
    </p:spTree>
    <p:extLst>
      <p:ext uri="{BB962C8B-B14F-4D97-AF65-F5344CB8AC3E}">
        <p14:creationId xmlns:p14="http://schemas.microsoft.com/office/powerpoint/2010/main" val="228491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Verschillende soorten onderhoud</a:t>
            </a:r>
          </a:p>
        </p:txBody>
      </p:sp>
      <p:sp>
        <p:nvSpPr>
          <p:cNvPr id="3" name="Tijdelijke aanduiding voor inhoud 2"/>
          <p:cNvSpPr>
            <a:spLocks noGrp="1"/>
          </p:cNvSpPr>
          <p:nvPr>
            <p:ph idx="1"/>
          </p:nvPr>
        </p:nvSpPr>
        <p:spPr/>
        <p:txBody>
          <a:bodyPr/>
          <a:lstStyle/>
          <a:p>
            <a:pPr marL="0" indent="0">
              <a:buNone/>
            </a:pPr>
            <a:endParaRPr lang="nl-NL" dirty="0"/>
          </a:p>
          <a:p>
            <a:r>
              <a:rPr lang="nl-NL" dirty="0"/>
              <a:t>Dagelijks onderhoud</a:t>
            </a:r>
          </a:p>
          <a:p>
            <a:endParaRPr lang="nl-NL" dirty="0"/>
          </a:p>
          <a:p>
            <a:r>
              <a:rPr lang="nl-NL" dirty="0"/>
              <a:t>Periodiek onderhoud</a:t>
            </a:r>
          </a:p>
          <a:p>
            <a:endParaRPr lang="nl-NL" dirty="0"/>
          </a:p>
          <a:p>
            <a:r>
              <a:rPr lang="nl-NL" dirty="0"/>
              <a:t>Jaarlijks onderhoud</a:t>
            </a:r>
          </a:p>
        </p:txBody>
      </p:sp>
    </p:spTree>
    <p:extLst>
      <p:ext uri="{BB962C8B-B14F-4D97-AF65-F5344CB8AC3E}">
        <p14:creationId xmlns:p14="http://schemas.microsoft.com/office/powerpoint/2010/main" val="2331212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Dagelijks onderhoud</a:t>
            </a:r>
          </a:p>
        </p:txBody>
      </p:sp>
      <p:sp>
        <p:nvSpPr>
          <p:cNvPr id="3" name="Tijdelijke aanduiding voor inhoud 2"/>
          <p:cNvSpPr>
            <a:spLocks noGrp="1"/>
          </p:cNvSpPr>
          <p:nvPr>
            <p:ph idx="1"/>
          </p:nvPr>
        </p:nvSpPr>
        <p:spPr/>
        <p:txBody>
          <a:bodyPr/>
          <a:lstStyle/>
          <a:p>
            <a:r>
              <a:rPr lang="nl-NL" dirty="0"/>
              <a:t>Mesjes controleren en/of vervangen</a:t>
            </a:r>
          </a:p>
          <a:p>
            <a:endParaRPr lang="nl-NL" dirty="0"/>
          </a:p>
          <a:p>
            <a:r>
              <a:rPr lang="nl-NL" dirty="0"/>
              <a:t>Afschermingen controleren</a:t>
            </a:r>
          </a:p>
          <a:p>
            <a:endParaRPr lang="nl-NL" dirty="0"/>
          </a:p>
          <a:p>
            <a:r>
              <a:rPr lang="nl-NL" dirty="0"/>
              <a:t>Machine zuiver maken</a:t>
            </a:r>
          </a:p>
          <a:p>
            <a:endParaRPr lang="nl-NL" dirty="0"/>
          </a:p>
          <a:p>
            <a:r>
              <a:rPr lang="nl-NL" dirty="0"/>
              <a:t>Machine doorsmeren</a:t>
            </a:r>
          </a:p>
          <a:p>
            <a:endParaRPr lang="nl-NL" dirty="0"/>
          </a:p>
          <a:p>
            <a:r>
              <a:rPr lang="nl-NL" dirty="0"/>
              <a:t>Visuele controle</a:t>
            </a:r>
          </a:p>
        </p:txBody>
      </p:sp>
    </p:spTree>
    <p:extLst>
      <p:ext uri="{BB962C8B-B14F-4D97-AF65-F5344CB8AC3E}">
        <p14:creationId xmlns:p14="http://schemas.microsoft.com/office/powerpoint/2010/main" val="1041945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Mesjes controleren en/of vervangen</a:t>
            </a:r>
          </a:p>
        </p:txBody>
      </p:sp>
      <p:pic>
        <p:nvPicPr>
          <p:cNvPr id="4" name="Tijdelijke aanduiding voor inhoud 3">
            <a:extLst>
              <a:ext uri="{FF2B5EF4-FFF2-40B4-BE49-F238E27FC236}">
                <a16:creationId xmlns:a16="http://schemas.microsoft.com/office/drawing/2014/main" id="{02763057-6FB1-4EF1-8834-59785529908C}"/>
              </a:ext>
            </a:extLst>
          </p:cNvPr>
          <p:cNvPicPr>
            <a:picLocks noGrp="1" noChangeAspect="1"/>
          </p:cNvPicPr>
          <p:nvPr>
            <p:ph idx="1"/>
          </p:nvPr>
        </p:nvPicPr>
        <p:blipFill>
          <a:blip r:embed="rId3"/>
          <a:stretch>
            <a:fillRect/>
          </a:stretch>
        </p:blipFill>
        <p:spPr>
          <a:xfrm>
            <a:off x="1256506" y="2492897"/>
            <a:ext cx="7650072" cy="2154510"/>
          </a:xfrm>
          <a:prstGeom prst="rect">
            <a:avLst/>
          </a:prstGeom>
        </p:spPr>
      </p:pic>
    </p:spTree>
    <p:extLst>
      <p:ext uri="{BB962C8B-B14F-4D97-AF65-F5344CB8AC3E}">
        <p14:creationId xmlns:p14="http://schemas.microsoft.com/office/powerpoint/2010/main" val="3874870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Wanneer vervang je de mesjes ?</a:t>
            </a:r>
          </a:p>
        </p:txBody>
      </p:sp>
      <p:sp>
        <p:nvSpPr>
          <p:cNvPr id="6" name="Tijdelijke aanduiding voor inhoud 5"/>
          <p:cNvSpPr>
            <a:spLocks noGrp="1"/>
          </p:cNvSpPr>
          <p:nvPr>
            <p:ph idx="1"/>
          </p:nvPr>
        </p:nvSpPr>
        <p:spPr/>
        <p:txBody>
          <a:bodyPr>
            <a:normAutofit lnSpcReduction="10000"/>
          </a:bodyPr>
          <a:lstStyle/>
          <a:p>
            <a:endParaRPr lang="nl-NL" dirty="0"/>
          </a:p>
          <a:p>
            <a:r>
              <a:rPr lang="nl-NL" dirty="0"/>
              <a:t>Als ze bot zijn</a:t>
            </a:r>
          </a:p>
          <a:p>
            <a:endParaRPr lang="nl-NL" dirty="0"/>
          </a:p>
          <a:p>
            <a:r>
              <a:rPr lang="nl-NL" dirty="0"/>
              <a:t>Als ze beschadigd zijn</a:t>
            </a:r>
          </a:p>
          <a:p>
            <a:endParaRPr lang="nl-NL" dirty="0"/>
          </a:p>
          <a:p>
            <a:r>
              <a:rPr lang="nl-NL" dirty="0"/>
              <a:t>Bij onbalans</a:t>
            </a:r>
          </a:p>
          <a:p>
            <a:endParaRPr lang="nl-NL" dirty="0"/>
          </a:p>
          <a:p>
            <a:r>
              <a:rPr lang="nl-NL" dirty="0"/>
              <a:t>Als ze te kort zijn</a:t>
            </a:r>
          </a:p>
          <a:p>
            <a:endParaRPr lang="nl-NL" dirty="0"/>
          </a:p>
          <a:p>
            <a:r>
              <a:rPr lang="nl-NL" dirty="0"/>
              <a:t>Als ze verkeerd gemonteerd zijn</a:t>
            </a:r>
          </a:p>
        </p:txBody>
      </p:sp>
    </p:spTree>
    <p:extLst>
      <p:ext uri="{BB962C8B-B14F-4D97-AF65-F5344CB8AC3E}">
        <p14:creationId xmlns:p14="http://schemas.microsoft.com/office/powerpoint/2010/main" val="3333977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Waar let je nog meer op bij vervangen van messen ?</a:t>
            </a:r>
          </a:p>
        </p:txBody>
      </p:sp>
      <p:pic>
        <p:nvPicPr>
          <p:cNvPr id="4" name="Tijdelijke aanduiding voor inhoud 3">
            <a:extLst>
              <a:ext uri="{FF2B5EF4-FFF2-40B4-BE49-F238E27FC236}">
                <a16:creationId xmlns:a16="http://schemas.microsoft.com/office/drawing/2014/main" id="{6B02B19A-2A13-4AB0-9DB2-8E7C8C8E3DA4}"/>
              </a:ext>
            </a:extLst>
          </p:cNvPr>
          <p:cNvPicPr>
            <a:picLocks noGrp="1" noChangeAspect="1"/>
          </p:cNvPicPr>
          <p:nvPr>
            <p:ph idx="1"/>
          </p:nvPr>
        </p:nvPicPr>
        <p:blipFill>
          <a:blip r:embed="rId2"/>
          <a:stretch>
            <a:fillRect/>
          </a:stretch>
        </p:blipFill>
        <p:spPr>
          <a:xfrm>
            <a:off x="1979712" y="1556792"/>
            <a:ext cx="6105525" cy="4581525"/>
          </a:xfrm>
          <a:prstGeom prst="rect">
            <a:avLst/>
          </a:prstGeom>
        </p:spPr>
      </p:pic>
    </p:spTree>
    <p:extLst>
      <p:ext uri="{BB962C8B-B14F-4D97-AF65-F5344CB8AC3E}">
        <p14:creationId xmlns:p14="http://schemas.microsoft.com/office/powerpoint/2010/main" val="3364240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Afschermingen controleren</a:t>
            </a:r>
          </a:p>
        </p:txBody>
      </p:sp>
      <p:sp>
        <p:nvSpPr>
          <p:cNvPr id="3" name="Tijdelijke aanduiding voor inhoud 2"/>
          <p:cNvSpPr>
            <a:spLocks noGrp="1"/>
          </p:cNvSpPr>
          <p:nvPr>
            <p:ph idx="1"/>
          </p:nvPr>
        </p:nvSpPr>
        <p:spPr/>
        <p:txBody>
          <a:bodyPr/>
          <a:lstStyle/>
          <a:p>
            <a:pPr lvl="1">
              <a:buFont typeface="Arial" panose="020B0604020202020204" pitchFamily="34" charset="0"/>
              <a:buChar char="•"/>
            </a:pPr>
            <a:r>
              <a:rPr lang="nl-NL" sz="2800" dirty="0"/>
              <a:t>Voor eigen veiligheid</a:t>
            </a:r>
          </a:p>
          <a:p>
            <a:pPr lvl="1">
              <a:buFont typeface="Arial" panose="020B0604020202020204" pitchFamily="34" charset="0"/>
              <a:buChar char="•"/>
            </a:pPr>
            <a:endParaRPr lang="nl-NL" sz="2800" dirty="0"/>
          </a:p>
          <a:p>
            <a:pPr lvl="1">
              <a:buFont typeface="Arial" panose="020B0604020202020204" pitchFamily="34" charset="0"/>
              <a:buChar char="•"/>
            </a:pPr>
            <a:r>
              <a:rPr lang="nl-NL" sz="2800" dirty="0"/>
              <a:t>Voor veiligheid van anderen</a:t>
            </a:r>
          </a:p>
          <a:p>
            <a:pPr lvl="1">
              <a:buFont typeface="Arial" panose="020B0604020202020204" pitchFamily="34" charset="0"/>
              <a:buChar char="•"/>
            </a:pPr>
            <a:endParaRPr lang="nl-NL" sz="2800" dirty="0"/>
          </a:p>
          <a:p>
            <a:pPr lvl="1">
              <a:buFont typeface="Arial" panose="020B0604020202020204" pitchFamily="34" charset="0"/>
              <a:buChar char="•"/>
            </a:pPr>
            <a:r>
              <a:rPr lang="nl-NL" sz="2800" dirty="0"/>
              <a:t>Voor veiligheid van dieren</a:t>
            </a:r>
          </a:p>
          <a:p>
            <a:pPr lvl="1">
              <a:buFont typeface="Arial" panose="020B0604020202020204" pitchFamily="34" charset="0"/>
              <a:buChar char="•"/>
            </a:pPr>
            <a:endParaRPr lang="nl-NL" sz="2800" dirty="0"/>
          </a:p>
          <a:p>
            <a:pPr lvl="1">
              <a:buFont typeface="Arial" panose="020B0604020202020204" pitchFamily="34" charset="0"/>
              <a:buChar char="•"/>
            </a:pPr>
            <a:r>
              <a:rPr lang="nl-NL" sz="2800" dirty="0"/>
              <a:t>Voor levensduur van machine</a:t>
            </a:r>
          </a:p>
        </p:txBody>
      </p:sp>
    </p:spTree>
    <p:extLst>
      <p:ext uri="{BB962C8B-B14F-4D97-AF65-F5344CB8AC3E}">
        <p14:creationId xmlns:p14="http://schemas.microsoft.com/office/powerpoint/2010/main" val="29944874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br>
              <a:rPr lang="nl-NL" dirty="0"/>
            </a:br>
            <a:r>
              <a:rPr lang="nl-NL" dirty="0"/>
              <a:t>Voor eigen veiligheid</a:t>
            </a:r>
          </a:p>
        </p:txBody>
      </p:sp>
      <p:sp>
        <p:nvSpPr>
          <p:cNvPr id="3" name="Tijdelijke aanduiding voor inhoud 2"/>
          <p:cNvSpPr>
            <a:spLocks noGrp="1"/>
          </p:cNvSpPr>
          <p:nvPr>
            <p:ph idx="1"/>
          </p:nvPr>
        </p:nvSpPr>
        <p:spPr>
          <a:xfrm>
            <a:off x="1259632" y="1700808"/>
            <a:ext cx="6635080" cy="3960440"/>
          </a:xfrm>
        </p:spPr>
        <p:txBody>
          <a:bodyPr>
            <a:noAutofit/>
          </a:bodyPr>
          <a:lstStyle/>
          <a:p>
            <a:r>
              <a:rPr lang="nl-NL" sz="3200" dirty="0"/>
              <a:t>Afschermkap </a:t>
            </a:r>
            <a:r>
              <a:rPr lang="nl-NL" sz="3200" dirty="0" err="1"/>
              <a:t>tussenas</a:t>
            </a:r>
            <a:endParaRPr lang="nl-NL" sz="3200" dirty="0"/>
          </a:p>
          <a:p>
            <a:endParaRPr lang="nl-NL" sz="3200" dirty="0"/>
          </a:p>
          <a:p>
            <a:r>
              <a:rPr lang="nl-NL" sz="3200" dirty="0"/>
              <a:t>Schermdoek</a:t>
            </a:r>
          </a:p>
          <a:p>
            <a:endParaRPr lang="nl-NL" sz="3200" dirty="0"/>
          </a:p>
          <a:p>
            <a:r>
              <a:rPr lang="nl-NL" sz="3200" dirty="0"/>
              <a:t>plaatwerk</a:t>
            </a:r>
          </a:p>
        </p:txBody>
      </p:sp>
    </p:spTree>
    <p:extLst>
      <p:ext uri="{BB962C8B-B14F-4D97-AF65-F5344CB8AC3E}">
        <p14:creationId xmlns:p14="http://schemas.microsoft.com/office/powerpoint/2010/main" val="2686720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br>
              <a:rPr lang="nl-NL" dirty="0"/>
            </a:br>
            <a:r>
              <a:rPr lang="nl-NL" dirty="0"/>
              <a:t>Voor veiligheid van anderen</a:t>
            </a:r>
          </a:p>
        </p:txBody>
      </p:sp>
      <p:sp>
        <p:nvSpPr>
          <p:cNvPr id="3" name="Tijdelijke aanduiding voor inhoud 2"/>
          <p:cNvSpPr>
            <a:spLocks noGrp="1"/>
          </p:cNvSpPr>
          <p:nvPr>
            <p:ph idx="1"/>
          </p:nvPr>
        </p:nvSpPr>
        <p:spPr/>
        <p:txBody>
          <a:bodyPr/>
          <a:lstStyle/>
          <a:p>
            <a:endParaRPr lang="nl-NL" dirty="0"/>
          </a:p>
          <a:p>
            <a:r>
              <a:rPr lang="nl-NL" dirty="0"/>
              <a:t>Schermdoek</a:t>
            </a:r>
          </a:p>
          <a:p>
            <a:endParaRPr lang="nl-NL" dirty="0"/>
          </a:p>
          <a:p>
            <a:r>
              <a:rPr lang="nl-NL" dirty="0"/>
              <a:t>beschermbeugels</a:t>
            </a:r>
          </a:p>
        </p:txBody>
      </p:sp>
    </p:spTree>
    <p:extLst>
      <p:ext uri="{BB962C8B-B14F-4D97-AF65-F5344CB8AC3E}">
        <p14:creationId xmlns:p14="http://schemas.microsoft.com/office/powerpoint/2010/main" val="2560160721"/>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2687</TotalTime>
  <Words>783</Words>
  <Application>Microsoft Office PowerPoint</Application>
  <PresentationFormat>Diavoorstelling (4:3)</PresentationFormat>
  <Paragraphs>126</Paragraphs>
  <Slides>19</Slides>
  <Notes>3</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19</vt:i4>
      </vt:variant>
    </vt:vector>
  </HeadingPairs>
  <TitlesOfParts>
    <vt:vector size="22" baseType="lpstr">
      <vt:lpstr>Arial</vt:lpstr>
      <vt:lpstr>Calibri</vt:lpstr>
      <vt:lpstr>Kantoorthema</vt:lpstr>
      <vt:lpstr>Onderhoud aan maaiers en kneuzers</vt:lpstr>
      <vt:lpstr>Verschillende soorten onderhoud</vt:lpstr>
      <vt:lpstr>Dagelijks onderhoud</vt:lpstr>
      <vt:lpstr>Mesjes controleren en/of vervangen</vt:lpstr>
      <vt:lpstr>Wanneer vervang je de mesjes ?</vt:lpstr>
      <vt:lpstr>Waar let je nog meer op bij vervangen van messen ?</vt:lpstr>
      <vt:lpstr>Afschermingen controleren</vt:lpstr>
      <vt:lpstr> Voor eigen veiligheid</vt:lpstr>
      <vt:lpstr> Voor veiligheid van anderen</vt:lpstr>
      <vt:lpstr>Voor veiligheid van dieren</vt:lpstr>
      <vt:lpstr> Voor levensduur van machine</vt:lpstr>
      <vt:lpstr>Machine zuiver maken </vt:lpstr>
      <vt:lpstr>Machine doorsmeren</vt:lpstr>
      <vt:lpstr>Visuele controle</vt:lpstr>
      <vt:lpstr>Periodiek onderhoud</vt:lpstr>
      <vt:lpstr> periodiek onderhoud aan een maaier </vt:lpstr>
      <vt:lpstr>Jaarlijk onderhoud</vt:lpstr>
      <vt:lpstr>Wat doen we dan zoal ?</vt:lpstr>
      <vt:lpstr>Wat doen we dan zoal ?</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Miriam Oostdijk</dc:creator>
  <cp:lastModifiedBy>Piet de Beijer</cp:lastModifiedBy>
  <cp:revision>163</cp:revision>
  <cp:lastPrinted>2015-09-16T11:22:19Z</cp:lastPrinted>
  <dcterms:created xsi:type="dcterms:W3CDTF">2013-11-15T15:05:42Z</dcterms:created>
  <dcterms:modified xsi:type="dcterms:W3CDTF">2020-04-21T18:29:39Z</dcterms:modified>
</cp:coreProperties>
</file>